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78" r:id="rId7"/>
    <p:sldId id="329" r:id="rId8"/>
    <p:sldId id="343" r:id="rId9"/>
    <p:sldId id="331" r:id="rId10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12"/>
    </p:embeddedFont>
    <p:embeddedFont>
      <p:font typeface="Montserrat" pitchFamily="2" charset="77"/>
      <p:regular r:id="rId13"/>
      <p:bold r:id="rId14"/>
      <p:italic r:id="rId15"/>
      <p:boldItalic r:id="rId16"/>
    </p:embeddedFont>
    <p:embeddedFont>
      <p:font typeface="Montserrat Medium" pitchFamily="2" charset="77"/>
      <p:regular r:id="rId17"/>
      <p:bold r:id="rId18"/>
      <p:italic r:id="rId19"/>
      <p:boldItalic r:id="rId20"/>
    </p:embeddedFont>
    <p:embeddedFont>
      <p:font typeface="Montserrat SemiBold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5B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5101e41a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5101e41a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d0738895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d0738895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d0738895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d0738895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04615b2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04615b2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28FB-44E9-4656-A0AB-A09D8FA9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0637-A15D-4E44-AA39-3D41D3E0A246}" type="datetimeFigureOut">
              <a:rPr lang="en-US" smtClean="0"/>
              <a:t>6/2/22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2A16B-8DED-5044-8AAD-4BB3279B96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0" y="1751911"/>
            <a:ext cx="4111067" cy="339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617CB0-1819-7B47-B5D0-FFE50F6696E0}"/>
              </a:ext>
            </a:extLst>
          </p:cNvPr>
          <p:cNvCxnSpPr>
            <a:cxnSpLocks/>
          </p:cNvCxnSpPr>
          <p:nvPr userDrawn="1"/>
        </p:nvCxnSpPr>
        <p:spPr>
          <a:xfrm flipH="1">
            <a:off x="482427" y="98907"/>
            <a:ext cx="86615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0B328C-B73B-6840-8B04-DB9E7A568C51}"/>
              </a:ext>
            </a:extLst>
          </p:cNvPr>
          <p:cNvSpPr txBox="1"/>
          <p:nvPr userDrawn="1"/>
        </p:nvSpPr>
        <p:spPr>
          <a:xfrm>
            <a:off x="92233" y="113194"/>
            <a:ext cx="27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‹#›</a:t>
            </a:fld>
            <a:endParaRPr lang="en-US" sz="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4DF365-CAAF-4642-A291-C02792B88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98907"/>
            <a:ext cx="3286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D660865-2FCC-6F4B-8409-C7C0FB109F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700" y="113401"/>
            <a:ext cx="3655249" cy="173333"/>
          </a:xfrm>
        </p:spPr>
        <p:txBody>
          <a:bodyPr/>
          <a:lstStyle>
            <a:lvl1pPr marL="0" indent="0">
              <a:buNone/>
              <a:defRPr lang="en-GB" sz="6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6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6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6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6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L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3D2100-D64C-094B-9D25-81C5D11253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385" y="320797"/>
            <a:ext cx="8521924" cy="357188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buNone/>
              <a:defRPr lang="en-GB" sz="18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in Arial bold 24</a:t>
            </a:r>
          </a:p>
        </p:txBody>
      </p:sp>
    </p:spTree>
    <p:extLst>
      <p:ext uri="{BB962C8B-B14F-4D97-AF65-F5344CB8AC3E}">
        <p14:creationId xmlns:p14="http://schemas.microsoft.com/office/powerpoint/2010/main" val="3087173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F53CC9-146E-7044-ADBF-2E781CDB14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385" y="320797"/>
            <a:ext cx="8521924" cy="357188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buNone/>
              <a:defRPr lang="en-GB" sz="18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in Arial bold 24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28FB-44E9-4656-A0AB-A09D8FA9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0637-A15D-4E44-AA39-3D41D3E0A246}" type="datetimeFigureOut">
              <a:rPr lang="en-US" smtClean="0"/>
              <a:t>6/2/22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2A16B-8DED-5044-8AAD-4BB3279B96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0" y="1751911"/>
            <a:ext cx="4111067" cy="339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617CB0-1819-7B47-B5D0-FFE50F6696E0}"/>
              </a:ext>
            </a:extLst>
          </p:cNvPr>
          <p:cNvCxnSpPr>
            <a:cxnSpLocks/>
          </p:cNvCxnSpPr>
          <p:nvPr userDrawn="1"/>
        </p:nvCxnSpPr>
        <p:spPr>
          <a:xfrm flipH="1">
            <a:off x="482427" y="98907"/>
            <a:ext cx="86615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0B328C-B73B-6840-8B04-DB9E7A568C51}"/>
              </a:ext>
            </a:extLst>
          </p:cNvPr>
          <p:cNvSpPr txBox="1"/>
          <p:nvPr userDrawn="1"/>
        </p:nvSpPr>
        <p:spPr>
          <a:xfrm>
            <a:off x="92233" y="113194"/>
            <a:ext cx="2792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6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‹#›</a:t>
            </a:fld>
            <a:endParaRPr lang="en-US" sz="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4DF365-CAAF-4642-A291-C02792B88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98907"/>
            <a:ext cx="3286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D9C9E04-C17E-9F4E-8A20-A7FCF70272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700" y="113401"/>
            <a:ext cx="3655249" cy="173333"/>
          </a:xfrm>
        </p:spPr>
        <p:txBody>
          <a:bodyPr/>
          <a:lstStyle>
            <a:lvl1pPr marL="0" indent="0">
              <a:buNone/>
              <a:defRPr lang="en-GB" sz="6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6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6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6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6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LU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01C38D-79EF-5340-A920-4137016C6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385" y="1236240"/>
            <a:ext cx="8521924" cy="248840"/>
          </a:xfrm>
        </p:spPr>
        <p:txBody>
          <a:bodyPr>
            <a:normAutofit/>
          </a:bodyPr>
          <a:lstStyle>
            <a:lvl1pPr marL="0" indent="0">
              <a:buNone/>
              <a:defRPr lang="en-GB" sz="105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Text in Arial 14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51528F0C-03FE-E74C-8A06-A43AAB6798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700" y="686981"/>
            <a:ext cx="8521924" cy="248840"/>
          </a:xfrm>
        </p:spPr>
        <p:txBody>
          <a:bodyPr>
            <a:normAutofit/>
          </a:bodyPr>
          <a:lstStyle>
            <a:lvl1pPr marL="0" indent="0">
              <a:buNone/>
              <a:defRPr lang="en-GB" sz="105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Optional: subtitle in Arial 14</a:t>
            </a:r>
          </a:p>
        </p:txBody>
      </p:sp>
    </p:spTree>
    <p:extLst>
      <p:ext uri="{BB962C8B-B14F-4D97-AF65-F5344CB8AC3E}">
        <p14:creationId xmlns:p14="http://schemas.microsoft.com/office/powerpoint/2010/main" val="59654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3" y="-224838"/>
            <a:ext cx="9019574" cy="40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5" y="3233575"/>
            <a:ext cx="9144000" cy="190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69450" y="4261931"/>
            <a:ext cx="5096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Montserrat"/>
                <a:ea typeface="Montserrat"/>
                <a:cs typeface="Montserrat"/>
                <a:sym typeface="Montserrat"/>
              </a:rPr>
              <a:t>Dr. Christopher Morse </a:t>
            </a:r>
            <a:r>
              <a:rPr lang="en" sz="800" b="1" dirty="0">
                <a:latin typeface="Montserrat"/>
                <a:ea typeface="Montserrat"/>
                <a:cs typeface="Montserrat"/>
                <a:sym typeface="Montserrat"/>
              </a:rPr>
              <a:t>(@</a:t>
            </a:r>
            <a:r>
              <a:rPr lang="en" sz="800" b="1" dirty="0" err="1">
                <a:latin typeface="Montserrat"/>
                <a:ea typeface="Montserrat"/>
                <a:cs typeface="Montserrat"/>
                <a:sym typeface="Montserrat"/>
              </a:rPr>
              <a:t>christophrmorse</a:t>
            </a:r>
            <a:r>
              <a:rPr lang="en" sz="800" b="1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 dirty="0">
                <a:latin typeface="Montserrat"/>
                <a:ea typeface="Montserrat"/>
                <a:cs typeface="Montserrat"/>
                <a:sym typeface="Montserrat"/>
              </a:rPr>
              <a:t>Senior Expert for Experience Design and Emerging Technologies, </a:t>
            </a:r>
            <a:r>
              <a:rPr lang="en" sz="700" i="1" dirty="0" err="1">
                <a:latin typeface="Montserrat"/>
                <a:ea typeface="Montserrat"/>
                <a:cs typeface="Montserrat"/>
                <a:sym typeface="Montserrat"/>
              </a:rPr>
              <a:t>Zortify</a:t>
            </a:r>
            <a:endParaRPr sz="700" i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i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Dr. Katya </a:t>
            </a:r>
            <a:r>
              <a:rPr lang="en" sz="1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Kamlovskaya</a:t>
            </a:r>
            <a:r>
              <a:rPr lang="en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(@</a:t>
            </a:r>
            <a:r>
              <a:rPr lang="en" sz="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kamlovskaya</a:t>
            </a: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Linguist &amp; Data Scientist, </a:t>
            </a:r>
            <a:r>
              <a:rPr lang="en" sz="700" i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Zortify</a:t>
            </a:r>
            <a:endParaRPr sz="700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9450" y="3498225"/>
            <a:ext cx="634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Montserrat"/>
                <a:ea typeface="Montserrat"/>
                <a:cs typeface="Montserrat"/>
                <a:sym typeface="Montserrat"/>
              </a:rPr>
              <a:t>Hybrid Knowledge: New Insights in Augmented Intelligence for Human Decision-Making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4375" y="4328625"/>
            <a:ext cx="1542676" cy="4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25" y="-200"/>
            <a:ext cx="2280600" cy="51435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32215" y="815250"/>
            <a:ext cx="18162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Our personal writing styles are as unique as our fingerprints. Contained within our writing are valuable </a:t>
            </a:r>
            <a:r>
              <a:rPr lang="en" sz="1100" b="1">
                <a:solidFill>
                  <a:srgbClr val="DD5471"/>
                </a:solidFill>
                <a:latin typeface="Montserrat"/>
                <a:ea typeface="Montserrat"/>
                <a:cs typeface="Montserrat"/>
                <a:sym typeface="Montserrat"/>
              </a:rPr>
              <a:t>insights critical to business success</a:t>
            </a: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 that are invisible to the human eye.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327700" y="0"/>
            <a:ext cx="81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DDDDD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ZORTIFY</a:t>
            </a:r>
            <a:endParaRPr sz="600">
              <a:solidFill>
                <a:srgbClr val="DDDDDD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823" y="107552"/>
            <a:ext cx="211975" cy="12358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3566150" y="4579275"/>
            <a:ext cx="4377000" cy="1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3413750" y="1267950"/>
            <a:ext cx="4677600" cy="198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563425" y="1344150"/>
            <a:ext cx="4456800" cy="52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How should your colleagues treat you in order to work successfully with you?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650" y="2019750"/>
            <a:ext cx="3874000" cy="9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3817650" y="2814850"/>
            <a:ext cx="3873900" cy="1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25" y="-200"/>
            <a:ext cx="2280600" cy="51435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32215" y="815250"/>
            <a:ext cx="1816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Z</a:t>
            </a: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ortify</a:t>
            </a: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 uses natural language processing (NLP) and machine learning techniques to translate written text into </a:t>
            </a:r>
            <a:r>
              <a:rPr lang="en" sz="1100" b="1">
                <a:solidFill>
                  <a:srgbClr val="DD5471"/>
                </a:solidFill>
                <a:latin typeface="Montserrat"/>
                <a:ea typeface="Montserrat"/>
                <a:cs typeface="Montserrat"/>
                <a:sym typeface="Montserrat"/>
              </a:rPr>
              <a:t>contextualized word vectors</a:t>
            </a: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327700" y="0"/>
            <a:ext cx="81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DDDDD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ZORTIFY</a:t>
            </a:r>
            <a:endParaRPr sz="600">
              <a:solidFill>
                <a:srgbClr val="DDDDDD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823" y="107552"/>
            <a:ext cx="211975" cy="12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250" y="1005050"/>
            <a:ext cx="4006375" cy="31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3566150" y="4024250"/>
            <a:ext cx="4377000" cy="1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25" y="-200"/>
            <a:ext cx="2280600" cy="51435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225" y="927550"/>
            <a:ext cx="5846026" cy="32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95FFB175-1626-340E-D3BB-4540EB904B80}"/>
              </a:ext>
            </a:extLst>
          </p:cNvPr>
          <p:cNvSpPr txBox="1"/>
          <p:nvPr/>
        </p:nvSpPr>
        <p:spPr>
          <a:xfrm>
            <a:off x="232215" y="815250"/>
            <a:ext cx="1816200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err="1">
                <a:latin typeface="Montserrat"/>
                <a:ea typeface="Montserrat"/>
                <a:cs typeface="Montserrat"/>
                <a:sym typeface="Montserrat"/>
              </a:rPr>
              <a:t>Zortify</a:t>
            </a: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 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1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Dynamic personality analysis across three dimensions: </a:t>
            </a:r>
            <a:r>
              <a:rPr lang="en" sz="1100" b="1" dirty="0">
                <a:solidFill>
                  <a:srgbClr val="CB5B72"/>
                </a:solidFill>
                <a:latin typeface="Montserrat"/>
                <a:ea typeface="Montserrat"/>
                <a:cs typeface="Montserrat"/>
                <a:sym typeface="Montserrat"/>
              </a:rPr>
              <a:t>Entrepreneurial Capital</a:t>
            </a: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, the </a:t>
            </a:r>
            <a:r>
              <a:rPr lang="en" sz="1100" b="1" dirty="0">
                <a:solidFill>
                  <a:srgbClr val="CB5B72"/>
                </a:solidFill>
                <a:latin typeface="Montserrat"/>
                <a:ea typeface="Montserrat"/>
                <a:cs typeface="Montserrat"/>
                <a:sym typeface="Montserrat"/>
              </a:rPr>
              <a:t>Big 5</a:t>
            </a: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" sz="1100" b="1" dirty="0">
                <a:solidFill>
                  <a:srgbClr val="CB5B72"/>
                </a:solidFill>
                <a:latin typeface="Montserrat"/>
                <a:ea typeface="Montserrat"/>
                <a:cs typeface="Montserrat"/>
                <a:sym typeface="Montserrat"/>
              </a:rPr>
              <a:t>Destructive Potential</a:t>
            </a: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16">
            <a:extLst>
              <a:ext uri="{FF2B5EF4-FFF2-40B4-BE49-F238E27FC236}">
                <a16:creationId xmlns:a16="http://schemas.microsoft.com/office/drawing/2014/main" id="{FD87301A-3455-2012-CB64-55474E39A288}"/>
              </a:ext>
            </a:extLst>
          </p:cNvPr>
          <p:cNvSpPr/>
          <p:nvPr/>
        </p:nvSpPr>
        <p:spPr>
          <a:xfrm>
            <a:off x="25" y="-200"/>
            <a:ext cx="2280600" cy="51435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CE349-974D-A22F-8066-6E2BF27168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1613" y="1000671"/>
            <a:ext cx="3824577" cy="382457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7E935F-2476-C39A-57F7-7BF465EAE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" t="3845" r="2811" b="3780"/>
          <a:stretch/>
        </p:blipFill>
        <p:spPr bwMode="auto">
          <a:xfrm>
            <a:off x="2862470" y="615530"/>
            <a:ext cx="3546282" cy="197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7;p15">
            <a:extLst>
              <a:ext uri="{FF2B5EF4-FFF2-40B4-BE49-F238E27FC236}">
                <a16:creationId xmlns:a16="http://schemas.microsoft.com/office/drawing/2014/main" id="{90203487-456B-2987-5091-195DBDC468C0}"/>
              </a:ext>
            </a:extLst>
          </p:cNvPr>
          <p:cNvSpPr txBox="1"/>
          <p:nvPr/>
        </p:nvSpPr>
        <p:spPr>
          <a:xfrm>
            <a:off x="232215" y="815250"/>
            <a:ext cx="1816200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100" b="1" dirty="0" err="1">
                <a:latin typeface="Montserrat"/>
                <a:ea typeface="Montserrat"/>
                <a:cs typeface="Montserrat"/>
                <a:sym typeface="Montserrat"/>
              </a:rPr>
              <a:t>nstant</a:t>
            </a: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 High-Performance Teams (</a:t>
            </a:r>
            <a:r>
              <a:rPr lang="en" sz="1100" b="1" dirty="0" err="1">
                <a:latin typeface="Montserrat"/>
                <a:ea typeface="Montserrat"/>
                <a:cs typeface="Montserrat"/>
                <a:sym typeface="Montserrat"/>
              </a:rPr>
              <a:t>iHPT</a:t>
            </a: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1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Bringing together the </a:t>
            </a:r>
            <a:r>
              <a:rPr lang="en" sz="1100" b="1" dirty="0">
                <a:solidFill>
                  <a:srgbClr val="CB5B72"/>
                </a:solidFill>
                <a:latin typeface="Montserrat"/>
                <a:ea typeface="Montserrat"/>
                <a:cs typeface="Montserrat"/>
                <a:sym typeface="Montserrat"/>
              </a:rPr>
              <a:t>right people</a:t>
            </a: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 in the </a:t>
            </a:r>
            <a:r>
              <a:rPr lang="en" sz="1100" b="1" dirty="0">
                <a:solidFill>
                  <a:srgbClr val="CB5B72"/>
                </a:solidFill>
                <a:latin typeface="Montserrat"/>
                <a:ea typeface="Montserrat"/>
                <a:cs typeface="Montserrat"/>
                <a:sym typeface="Montserrat"/>
              </a:rPr>
              <a:t>right roles</a:t>
            </a: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 at the </a:t>
            </a:r>
            <a:r>
              <a:rPr lang="en" sz="1100" b="1" dirty="0">
                <a:solidFill>
                  <a:srgbClr val="CB5B72"/>
                </a:solidFill>
                <a:latin typeface="Montserrat"/>
                <a:ea typeface="Montserrat"/>
                <a:cs typeface="Montserrat"/>
                <a:sym typeface="Montserrat"/>
              </a:rPr>
              <a:t>right moment</a:t>
            </a:r>
            <a:r>
              <a:rPr lang="en" sz="1100" b="1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LU" sz="11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2795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ter, table, holding, large&#10;&#10;Description automatically generated">
            <a:extLst>
              <a:ext uri="{FF2B5EF4-FFF2-40B4-BE49-F238E27FC236}">
                <a16:creationId xmlns:a16="http://schemas.microsoft.com/office/drawing/2014/main" id="{6716CAD5-0AB9-D443-AE36-FF276C033E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141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8A534-5C35-410C-9D80-776EDE35A6B5}"/>
              </a:ext>
            </a:extLst>
          </p:cNvPr>
          <p:cNvSpPr txBox="1"/>
          <p:nvPr/>
        </p:nvSpPr>
        <p:spPr>
          <a:xfrm>
            <a:off x="668413" y="2074974"/>
            <a:ext cx="530973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bg1"/>
                </a:solidFill>
                <a:latin typeface="Graphik-SemiboldItalic" panose="020B0703030202060203" pitchFamily="34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Arial" panose="020B0604020202020204" pitchFamily="34" charset="0"/>
              </a:rPr>
              <a:t>Interdisciplinary Research Group in Socio-technical Cybersecurity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57E091-E20F-574F-B21F-DF6DB7DE3A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714" y="1039606"/>
            <a:ext cx="942343" cy="7408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10FC9B3-6D23-C044-BC70-F4CBCCD74147}"/>
              </a:ext>
            </a:extLst>
          </p:cNvPr>
          <p:cNvGrpSpPr/>
          <p:nvPr/>
        </p:nvGrpSpPr>
        <p:grpSpPr>
          <a:xfrm>
            <a:off x="-18536" y="4369297"/>
            <a:ext cx="9162536" cy="1063970"/>
            <a:chOff x="-24715" y="5825730"/>
            <a:chExt cx="12216715" cy="1418626"/>
          </a:xfrm>
        </p:grpSpPr>
        <p:pic>
          <p:nvPicPr>
            <p:cNvPr id="11" name="Image 5" descr="Bande_Logo_UNI_PP_right_long.eps">
              <a:extLst>
                <a:ext uri="{FF2B5EF4-FFF2-40B4-BE49-F238E27FC236}">
                  <a16:creationId xmlns:a16="http://schemas.microsoft.com/office/drawing/2014/main" id="{EEB7CB92-331A-0B45-8A12-E75D37DCF015}"/>
                </a:ext>
              </a:extLst>
            </p:cNvPr>
            <p:cNvPicPr/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064" r="2500" b="52664"/>
            <a:stretch/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806795-C84B-1141-8495-A9590BF17FE3}"/>
                </a:ext>
              </a:extLst>
            </p:cNvPr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 sz="105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E845FA-2485-814D-BF58-7584A9D13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056"/>
            <a:stretch/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971B556-E00C-4E6B-A9D6-E1CFDC826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360" y="988409"/>
            <a:ext cx="1431951" cy="82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929FD7-7177-4250-BF92-A167C73EC540}"/>
              </a:ext>
            </a:extLst>
          </p:cNvPr>
          <p:cNvSpPr txBox="1"/>
          <p:nvPr/>
        </p:nvSpPr>
        <p:spPr>
          <a:xfrm flipH="1">
            <a:off x="780519" y="2941841"/>
            <a:ext cx="3892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r-LU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Cybersecurity</a:t>
            </a:r>
            <a:r>
              <a:rPr lang="fr-LU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LU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threats</a:t>
            </a:r>
            <a:r>
              <a:rPr lang="fr-LU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LU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defences</a:t>
            </a:r>
            <a:r>
              <a:rPr lang="fr-LU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LU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  <a:r>
              <a:rPr lang="fr-LU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LU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preserving</a:t>
            </a:r>
            <a:r>
              <a:rPr lang="fr-LU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technologies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LU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HCI, </a:t>
            </a:r>
            <a:r>
              <a:rPr lang="fr-LU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deceptive</a:t>
            </a:r>
            <a:r>
              <a:rPr lang="fr-LU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manipulative technologies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LU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</a:t>
            </a:r>
            <a:r>
              <a:rPr lang="fr-LU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compliance and digital </a:t>
            </a:r>
            <a:r>
              <a:rPr lang="fr-LU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ethics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61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9E8BDCD-2471-9442-BCD7-97631C6741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pPr algn="ctr"/>
            <a:r>
              <a:rPr lang="fr-LU" sz="2100" dirty="0">
                <a:solidFill>
                  <a:srgbClr val="C00000"/>
                </a:solidFill>
              </a:rPr>
              <a:t>« </a:t>
            </a:r>
            <a:r>
              <a:rPr lang="fr-LU" sz="2100" dirty="0" err="1">
                <a:solidFill>
                  <a:srgbClr val="C00000"/>
                </a:solidFill>
              </a:rPr>
              <a:t>Augmented</a:t>
            </a:r>
            <a:r>
              <a:rPr lang="fr-LU" sz="2100" dirty="0">
                <a:solidFill>
                  <a:srgbClr val="C00000"/>
                </a:solidFill>
              </a:rPr>
              <a:t> intelligence » </a:t>
            </a:r>
            <a:endParaRPr lang="en-LU" sz="2100" dirty="0">
              <a:solidFill>
                <a:srgbClr val="C00000"/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76C066A-8C00-7B4B-9AF4-C6A5FB6C17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  </a:t>
            </a:r>
          </a:p>
          <a:p>
            <a:endParaRPr lang="en-LU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B6A50C3-41A7-594A-AEA3-EA9E725FC0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LU" dirty="0"/>
              <a:t>.</a:t>
            </a:r>
            <a:endParaRPr lang="en-L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2F3EA-508B-BA4E-A62B-065CBA1257F8}"/>
              </a:ext>
            </a:extLst>
          </p:cNvPr>
          <p:cNvSpPr/>
          <p:nvPr/>
        </p:nvSpPr>
        <p:spPr>
          <a:xfrm>
            <a:off x="408384" y="1332780"/>
            <a:ext cx="39375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100D8-2E3A-4945-B9FB-0496B7CC5E9D}"/>
              </a:ext>
            </a:extLst>
          </p:cNvPr>
          <p:cNvSpPr/>
          <p:nvPr/>
        </p:nvSpPr>
        <p:spPr>
          <a:xfrm>
            <a:off x="407701" y="1172008"/>
            <a:ext cx="8521923" cy="2970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Lawyer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medical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law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biotechnology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law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)	1999 – 2019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PhD in </a:t>
            </a: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Biotechnology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Law		2017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Postdoctoral </a:t>
            </a: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Researcher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(UKZN)		2019 – 2021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Postdoctoral </a:t>
            </a: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researcher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(UL)		2021 – </a:t>
            </a: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endParaRPr lang="fr-LU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LU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LU" sz="105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fr-LU" sz="105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interests</a:t>
            </a:r>
            <a:endParaRPr lang="fr-LU" sz="105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Biotechnology Law – genetics/genomics, stem cell research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Data governance – sharing, ownership, intellectual property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behavioural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manipulation – autonomy, identity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Digital medicine – digital recruiting regulation and ethics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Cybersecurity – research ethics and  protection of researchers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Digital Ethics -  </a:t>
            </a:r>
            <a:r>
              <a:rPr lang="en-US" sz="10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issue on Digital Ethics (HSSC Journal) 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D8653-65D9-474A-88CD-67730B4D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227" y="2000379"/>
            <a:ext cx="2078736" cy="754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F81F7-E01A-42BE-9F67-30E3D278E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540" y="848121"/>
            <a:ext cx="2007394" cy="600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726F9-74A5-427E-A891-52525380D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540" y="1479262"/>
            <a:ext cx="2075817" cy="480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84FF0-257A-4F3D-8FCA-0A0D80C5C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267" y="2787693"/>
            <a:ext cx="2149169" cy="822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371950-6371-4BA3-8ED8-EB194D37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696" y="3696862"/>
            <a:ext cx="1783080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6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9E8BDCD-2471-9442-BCD7-97631C6741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pPr algn="ctr"/>
            <a:r>
              <a:rPr lang="fr-LU" sz="2100" dirty="0">
                <a:solidFill>
                  <a:srgbClr val="C00000"/>
                </a:solidFill>
              </a:rPr>
              <a:t>« Human </a:t>
            </a:r>
            <a:r>
              <a:rPr lang="fr-LU" sz="2100" dirty="0" err="1">
                <a:solidFill>
                  <a:srgbClr val="C00000"/>
                </a:solidFill>
              </a:rPr>
              <a:t>decision</a:t>
            </a:r>
            <a:r>
              <a:rPr lang="fr-LU" sz="2100" dirty="0">
                <a:solidFill>
                  <a:srgbClr val="C00000"/>
                </a:solidFill>
              </a:rPr>
              <a:t> </a:t>
            </a:r>
            <a:r>
              <a:rPr lang="fr-LU" sz="2100" dirty="0" err="1">
                <a:solidFill>
                  <a:srgbClr val="C00000"/>
                </a:solidFill>
              </a:rPr>
              <a:t>making</a:t>
            </a:r>
            <a:r>
              <a:rPr lang="fr-LU" sz="2100" dirty="0">
                <a:solidFill>
                  <a:srgbClr val="C00000"/>
                </a:solidFill>
              </a:rPr>
              <a:t> » </a:t>
            </a:r>
            <a:endParaRPr lang="en-LU" sz="2100" dirty="0">
              <a:solidFill>
                <a:srgbClr val="C00000"/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76C066A-8C00-7B4B-9AF4-C6A5FB6C17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  </a:t>
            </a:r>
          </a:p>
          <a:p>
            <a:endParaRPr lang="en-LU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B6A50C3-41A7-594A-AEA3-EA9E725FC0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LU" dirty="0"/>
              <a:t>.</a:t>
            </a:r>
            <a:endParaRPr lang="en-L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2F3EA-508B-BA4E-A62B-065CBA1257F8}"/>
              </a:ext>
            </a:extLst>
          </p:cNvPr>
          <p:cNvSpPr/>
          <p:nvPr/>
        </p:nvSpPr>
        <p:spPr>
          <a:xfrm>
            <a:off x="408384" y="1332780"/>
            <a:ext cx="39375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100D8-2E3A-4945-B9FB-0496B7CC5E9D}"/>
              </a:ext>
            </a:extLst>
          </p:cNvPr>
          <p:cNvSpPr/>
          <p:nvPr/>
        </p:nvSpPr>
        <p:spPr>
          <a:xfrm>
            <a:off x="407701" y="1172008"/>
            <a:ext cx="8521923" cy="1274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Wine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Travel</a:t>
            </a:r>
            <a:endParaRPr lang="fr-LU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Art </a:t>
            </a: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inspired</a:t>
            </a: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LU" sz="1050" dirty="0" err="1">
                <a:latin typeface="Arial" panose="020B0604020202020204" pitchFamily="34" charset="0"/>
                <a:cs typeface="Arial" panose="020B0604020202020204" pitchFamily="34" charset="0"/>
              </a:rPr>
              <a:t>poetry</a:t>
            </a:r>
            <a:endParaRPr lang="fr-LU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AE0B4E-15CD-4CE2-9F06-FC10B44A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43" y="885392"/>
            <a:ext cx="2232741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CEC8AE-6A03-40B5-B458-AADA2E68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01" y="2760905"/>
            <a:ext cx="1407319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7EBBC-0D93-47B7-BEBD-6E14200A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673" y="1052056"/>
            <a:ext cx="1964531" cy="1307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B978B-EAD0-4617-8979-47DF2105B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724" y="3267268"/>
            <a:ext cx="2057400" cy="1250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B4115F-213C-44FE-A33E-E0DC074E1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075" y="579816"/>
            <a:ext cx="1898676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5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9E8BDCD-2471-9442-BCD7-97631C6741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ctr"/>
            <a:r>
              <a:rPr lang="fr-LU" sz="600" dirty="0"/>
              <a:t>.</a:t>
            </a:r>
            <a:endParaRPr lang="en-LU" sz="60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76C066A-8C00-7B4B-9AF4-C6A5FB6C17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  </a:t>
            </a:r>
          </a:p>
          <a:p>
            <a:endParaRPr lang="en-LU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B6A50C3-41A7-594A-AEA3-EA9E725FC0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700" y="1885753"/>
            <a:ext cx="8521924" cy="685997"/>
          </a:xfrm>
        </p:spPr>
        <p:txBody>
          <a:bodyPr/>
          <a:lstStyle/>
          <a:p>
            <a:r>
              <a:rPr lang="fr-LU" dirty="0"/>
              <a:t>.</a:t>
            </a:r>
            <a:endParaRPr lang="en-L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2F3EA-508B-BA4E-A62B-065CBA1257F8}"/>
              </a:ext>
            </a:extLst>
          </p:cNvPr>
          <p:cNvSpPr/>
          <p:nvPr/>
        </p:nvSpPr>
        <p:spPr>
          <a:xfrm>
            <a:off x="408384" y="1332780"/>
            <a:ext cx="39375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100D8-2E3A-4945-B9FB-0496B7CC5E9D}"/>
              </a:ext>
            </a:extLst>
          </p:cNvPr>
          <p:cNvSpPr/>
          <p:nvPr/>
        </p:nvSpPr>
        <p:spPr>
          <a:xfrm>
            <a:off x="407701" y="1172008"/>
            <a:ext cx="8521923" cy="2759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LU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fr-LU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fr-LU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fr-LU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fr-LU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fr-LU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</a:p>
          <a:p>
            <a:pPr>
              <a:lnSpc>
                <a:spcPct val="150000"/>
              </a:lnSpc>
            </a:pPr>
            <a:endParaRPr lang="fr-LU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LU" sz="105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fr-LU" sz="2400" b="1" dirty="0">
                <a:latin typeface="Arial" panose="020B0604020202020204" pitchFamily="34" charset="0"/>
                <a:cs typeface="Arial" panose="020B0604020202020204" pitchFamily="34" charset="0"/>
              </a:rPr>
              <a:t>maria.botes@uni.lu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72BBDE-6420-4771-869D-BAD9C7E0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949" y="657606"/>
            <a:ext cx="285542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122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311</Words>
  <Application>Microsoft Macintosh PowerPoint</Application>
  <PresentationFormat>On-screen Show (16:9)</PresentationFormat>
  <Paragraphs>58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Montserrat SemiBold</vt:lpstr>
      <vt:lpstr>Montserrat</vt:lpstr>
      <vt:lpstr>Montserrat Medium</vt:lpstr>
      <vt:lpstr>Arial Black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Christopher Morse</cp:lastModifiedBy>
  <cp:revision>3</cp:revision>
  <dcterms:modified xsi:type="dcterms:W3CDTF">2022-06-02T10:21:13Z</dcterms:modified>
</cp:coreProperties>
</file>